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837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635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41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54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308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186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572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579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221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461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863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4C706-D436-4D2B-8BF5-91EA8FA1CAF0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AFEDF-6874-4C3F-AC46-9926A153F6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546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>
            <a:extLst>
              <a:ext uri="{FF2B5EF4-FFF2-40B4-BE49-F238E27FC236}">
                <a16:creationId xmlns:a16="http://schemas.microsoft.com/office/drawing/2014/main" id="{02BE3B6F-6A26-4A67-B32B-84774F290B55}"/>
              </a:ext>
            </a:extLst>
          </p:cNvPr>
          <p:cNvSpPr/>
          <p:nvPr/>
        </p:nvSpPr>
        <p:spPr>
          <a:xfrm>
            <a:off x="7631718" y="704400"/>
            <a:ext cx="134619" cy="575360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144" name="表格 143"/>
          <p:cNvGraphicFramePr>
            <a:graphicFrameLocks noGrp="1"/>
          </p:cNvGraphicFramePr>
          <p:nvPr>
            <p:extLst/>
          </p:nvPr>
        </p:nvGraphicFramePr>
        <p:xfrm>
          <a:off x="939417" y="720160"/>
          <a:ext cx="10849714" cy="5761535"/>
        </p:xfrm>
        <a:graphic>
          <a:graphicData uri="http://schemas.openxmlformats.org/drawingml/2006/table">
            <a:tbl>
              <a:tblPr/>
              <a:tblGrid>
                <a:gridCol w="413584">
                  <a:extLst>
                    <a:ext uri="{9D8B030D-6E8A-4147-A177-3AD203B41FA5}">
                      <a16:colId xmlns:a16="http://schemas.microsoft.com/office/drawing/2014/main" val="379968377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5879224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622471892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910184524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1539095371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200498482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4023731249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01171047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3529269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072322063"/>
                    </a:ext>
                  </a:extLst>
                </a:gridCol>
                <a:gridCol w="372226">
                  <a:extLst>
                    <a:ext uri="{9D8B030D-6E8A-4147-A177-3AD203B41FA5}">
                      <a16:colId xmlns:a16="http://schemas.microsoft.com/office/drawing/2014/main" val="151478429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75910216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96723031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23882389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74376444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64061468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1350359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60814727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400471107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213144367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9056134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99026141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54698730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75061456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92906182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35379374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3322863007"/>
                    </a:ext>
                  </a:extLst>
                </a:gridCol>
              </a:tblGrid>
              <a:tr h="2489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19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21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22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23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24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120866"/>
                  </a:ext>
                </a:extLst>
              </a:tr>
              <a:tr h="345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12/20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12/27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1/3’22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1/24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1/31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4/25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5/9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5/16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5/23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5/30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6/6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6/13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Calibri" panose="020F0502020204030204" pitchFamily="34" charset="0"/>
                      </a:endParaRP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838221"/>
                  </a:ext>
                </a:extLst>
              </a:tr>
              <a:tr h="855390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873817"/>
                  </a:ext>
                </a:extLst>
              </a:tr>
              <a:tr h="907952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94113"/>
                  </a:ext>
                </a:extLst>
              </a:tr>
              <a:tr h="1385827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5825"/>
                  </a:ext>
                </a:extLst>
              </a:tr>
              <a:tr h="1073970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015394"/>
                  </a:ext>
                </a:extLst>
              </a:tr>
              <a:tr h="943794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931701"/>
                  </a:ext>
                </a:extLst>
              </a:tr>
            </a:tbl>
          </a:graphicData>
        </a:graphic>
      </p:graphicFrame>
      <p:cxnSp>
        <p:nvCxnSpPr>
          <p:cNvPr id="93" name="Google Shape;646;p11"/>
          <p:cNvCxnSpPr>
            <a:cxnSpLocks/>
          </p:cNvCxnSpPr>
          <p:nvPr/>
        </p:nvCxnSpPr>
        <p:spPr>
          <a:xfrm>
            <a:off x="1835422" y="4480903"/>
            <a:ext cx="2088000" cy="4231"/>
          </a:xfrm>
          <a:prstGeom prst="straightConnector1">
            <a:avLst/>
          </a:prstGeom>
          <a:ln w="57150"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Google Shape;622;p11"/>
          <p:cNvSpPr txBox="1"/>
          <p:nvPr/>
        </p:nvSpPr>
        <p:spPr>
          <a:xfrm>
            <a:off x="-107053" y="2909533"/>
            <a:ext cx="11037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0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source part (pin to pin)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622;p11"/>
          <p:cNvSpPr txBox="1"/>
          <p:nvPr/>
        </p:nvSpPr>
        <p:spPr>
          <a:xfrm>
            <a:off x="-107053" y="4281350"/>
            <a:ext cx="11037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000" b="1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source part (non pin to pin)</a:t>
            </a:r>
            <a:endParaRPr sz="1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606;p11"/>
          <p:cNvSpPr/>
          <p:nvPr/>
        </p:nvSpPr>
        <p:spPr>
          <a:xfrm>
            <a:off x="3881538" y="5463472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634;p11"/>
          <p:cNvSpPr/>
          <p:nvPr/>
        </p:nvSpPr>
        <p:spPr>
          <a:xfrm>
            <a:off x="7257723" y="2429710"/>
            <a:ext cx="4718841" cy="616926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sng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PIN to PIN Part (ALT request 42pcs sample)</a:t>
            </a:r>
            <a:endParaRPr sz="1050" b="1" u="sng" dirty="0">
              <a:solidFill>
                <a:srgbClr val="FF0000"/>
              </a:solidFill>
            </a:endParaRPr>
          </a:p>
          <a:p>
            <a:pPr lvl="0"/>
            <a:r>
              <a:rPr lang="en-US" sz="1050" b="0" i="0" u="none" strike="noStrike" cap="none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Main source: Eth PHY Realtek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 RTL8211F-CG 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 2</a:t>
            </a:r>
            <a:r>
              <a:rPr lang="en-US" sz="1050" baseline="3000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nd  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source: Motorcomm YT8531C</a:t>
            </a:r>
          </a:p>
          <a:p>
            <a:pPr lvl="0"/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Wingdings" panose="05000000000000000000" pitchFamily="2" charset="2"/>
            </a:endParaRPr>
          </a:p>
          <a:p>
            <a:pPr lvl="0"/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8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634;p11"/>
          <p:cNvSpPr/>
          <p:nvPr/>
        </p:nvSpPr>
        <p:spPr>
          <a:xfrm>
            <a:off x="9193872" y="3445189"/>
            <a:ext cx="2858378" cy="90053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chemeClr val="accent1">
                  <a:lumMod val="75000"/>
                </a:schemeClr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sng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Non PIN to PIN Part (ALT request 43pcs sample)</a:t>
            </a:r>
          </a:p>
          <a:p>
            <a:pPr lvl="0"/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Arial"/>
              </a:rPr>
              <a:t>Main source: </a:t>
            </a:r>
          </a:p>
          <a:p>
            <a:pPr lvl="0"/>
            <a:r>
              <a:rPr lang="en-US" sz="1050" dirty="0" smtClean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BT </a:t>
            </a:r>
            <a:r>
              <a:rPr lang="en-US" sz="1050" dirty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CYPRESS CYW20704</a:t>
            </a:r>
            <a:endParaRPr lang="en-US" sz="1050" b="0" i="0" u="none" strike="noStrike" cap="none" dirty="0">
              <a:solidFill>
                <a:srgbClr val="0000FF"/>
              </a:solidFill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en-US" sz="1050" dirty="0">
                <a:solidFill>
                  <a:srgbClr val="0000FF"/>
                </a:solidFill>
                <a:sym typeface="Wingdings" panose="05000000000000000000" pitchFamily="2" charset="2"/>
              </a:rPr>
              <a:t>2</a:t>
            </a:r>
            <a:r>
              <a:rPr lang="en-US" sz="1050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nd</a:t>
            </a:r>
            <a:r>
              <a:rPr lang="en-US" sz="1050" dirty="0">
                <a:solidFill>
                  <a:srgbClr val="0000FF"/>
                </a:solidFill>
                <a:sym typeface="Wingdings" panose="05000000000000000000" pitchFamily="2" charset="2"/>
              </a:rPr>
              <a:t> source: AMPAK W511</a:t>
            </a:r>
          </a:p>
          <a:p>
            <a:pPr lvl="0"/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8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657;p11"/>
          <p:cNvSpPr/>
          <p:nvPr/>
        </p:nvSpPr>
        <p:spPr>
          <a:xfrm>
            <a:off x="2858275" y="299616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3378058" y="263212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900" dirty="0"/>
              <a:t>HWQA </a:t>
            </a:r>
            <a:r>
              <a:rPr lang="zh-TW" altLang="en-US" sz="900" dirty="0"/>
              <a:t> </a:t>
            </a:r>
            <a:r>
              <a:rPr lang="en-US" altLang="zh-TW" sz="900" dirty="0"/>
              <a:t>Reliability</a:t>
            </a:r>
          </a:p>
          <a:p>
            <a:pPr algn="ctr"/>
            <a:r>
              <a:rPr lang="en-US" altLang="zh-TW" sz="900" dirty="0"/>
              <a:t>Test</a:t>
            </a:r>
            <a:endParaRPr lang="zh-TW" altLang="en-US" sz="900" dirty="0"/>
          </a:p>
        </p:txBody>
      </p:sp>
      <p:cxnSp>
        <p:nvCxnSpPr>
          <p:cNvPr id="50" name="直線接點 49"/>
          <p:cNvCxnSpPr/>
          <p:nvPr/>
        </p:nvCxnSpPr>
        <p:spPr>
          <a:xfrm>
            <a:off x="3429671" y="3043512"/>
            <a:ext cx="133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/>
          <p:cNvSpPr txBox="1"/>
          <p:nvPr/>
        </p:nvSpPr>
        <p:spPr>
          <a:xfrm>
            <a:off x="4791000" y="2496997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Factory control run</a:t>
            </a:r>
            <a:endParaRPr lang="zh-TW" altLang="en-US" sz="900" dirty="0"/>
          </a:p>
        </p:txBody>
      </p:sp>
      <p:cxnSp>
        <p:nvCxnSpPr>
          <p:cNvPr id="53" name="直線接點 52"/>
          <p:cNvCxnSpPr/>
          <p:nvPr/>
        </p:nvCxnSpPr>
        <p:spPr>
          <a:xfrm>
            <a:off x="4868386" y="3043512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>
            <a:off x="2995914" y="3055023"/>
            <a:ext cx="36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2909233" y="2667010"/>
            <a:ext cx="59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HW RD</a:t>
            </a:r>
          </a:p>
          <a:p>
            <a:r>
              <a:rPr lang="en-US" altLang="zh-TW" sz="900" dirty="0"/>
              <a:t>verify</a:t>
            </a:r>
            <a:endParaRPr lang="zh-TW" altLang="en-US" sz="900" dirty="0"/>
          </a:p>
        </p:txBody>
      </p:sp>
      <p:cxnSp>
        <p:nvCxnSpPr>
          <p:cNvPr id="58" name="直線接點 57"/>
          <p:cNvCxnSpPr/>
          <p:nvPr/>
        </p:nvCxnSpPr>
        <p:spPr>
          <a:xfrm>
            <a:off x="2988470" y="3109567"/>
            <a:ext cx="324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2821846" y="3175016"/>
            <a:ext cx="7024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</a:rPr>
              <a:t>SW change</a:t>
            </a:r>
            <a:endParaRPr lang="zh-TW" altLang="en-US" sz="900" dirty="0">
              <a:solidFill>
                <a:srgbClr val="FF0000"/>
              </a:solidFill>
            </a:endParaRPr>
          </a:p>
        </p:txBody>
      </p:sp>
      <p:sp>
        <p:nvSpPr>
          <p:cNvPr id="63" name="Google Shape;657;p11"/>
          <p:cNvSpPr/>
          <p:nvPr/>
        </p:nvSpPr>
        <p:spPr>
          <a:xfrm>
            <a:off x="2941586" y="439814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" name="直線接點 63"/>
          <p:cNvCxnSpPr/>
          <p:nvPr/>
        </p:nvCxnSpPr>
        <p:spPr>
          <a:xfrm>
            <a:off x="929612" y="4430763"/>
            <a:ext cx="7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1848062" y="4432922"/>
            <a:ext cx="1116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Google Shape;657;p11"/>
          <p:cNvSpPr/>
          <p:nvPr/>
        </p:nvSpPr>
        <p:spPr>
          <a:xfrm>
            <a:off x="3402277" y="440576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直線接點 66"/>
          <p:cNvCxnSpPr/>
          <p:nvPr/>
        </p:nvCxnSpPr>
        <p:spPr>
          <a:xfrm>
            <a:off x="3087636" y="4431038"/>
            <a:ext cx="3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Google Shape;657;p11"/>
          <p:cNvSpPr/>
          <p:nvPr/>
        </p:nvSpPr>
        <p:spPr>
          <a:xfrm>
            <a:off x="4822532" y="438605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657;p11"/>
          <p:cNvSpPr/>
          <p:nvPr/>
        </p:nvSpPr>
        <p:spPr>
          <a:xfrm>
            <a:off x="3830744" y="4414178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937643" y="400872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Circuit design+</a:t>
            </a:r>
          </a:p>
          <a:p>
            <a:r>
              <a:rPr lang="en-US" altLang="zh-TW" sz="900" dirty="0"/>
              <a:t>Layout change</a:t>
            </a:r>
            <a:endParaRPr lang="zh-TW" altLang="en-US" sz="900" dirty="0"/>
          </a:p>
        </p:txBody>
      </p:sp>
      <p:sp>
        <p:nvSpPr>
          <p:cNvPr id="78" name="文字方塊 77"/>
          <p:cNvSpPr txBox="1"/>
          <p:nvPr/>
        </p:nvSpPr>
        <p:spPr>
          <a:xfrm>
            <a:off x="1833355" y="4120960"/>
            <a:ext cx="918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PCB Fabrication</a:t>
            </a:r>
            <a:endParaRPr lang="zh-TW" altLang="en-US" sz="900" dirty="0"/>
          </a:p>
        </p:txBody>
      </p:sp>
      <p:sp>
        <p:nvSpPr>
          <p:cNvPr id="79" name="文字方塊 78"/>
          <p:cNvSpPr txBox="1"/>
          <p:nvPr/>
        </p:nvSpPr>
        <p:spPr>
          <a:xfrm>
            <a:off x="2988470" y="3895886"/>
            <a:ext cx="5735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1</a:t>
            </a:r>
            <a:r>
              <a:rPr lang="en-US" altLang="zh-TW" sz="900" baseline="30000" dirty="0"/>
              <a:t>st</a:t>
            </a:r>
            <a:endParaRPr lang="en-US" altLang="zh-TW" sz="900" dirty="0"/>
          </a:p>
          <a:p>
            <a:r>
              <a:rPr lang="en-US" altLang="zh-TW" sz="900" dirty="0"/>
              <a:t>Sample </a:t>
            </a:r>
          </a:p>
          <a:p>
            <a:r>
              <a:rPr lang="en-US" altLang="zh-TW" sz="900" dirty="0"/>
              <a:t>Build</a:t>
            </a:r>
            <a:endParaRPr lang="zh-TW" altLang="en-US" sz="900" dirty="0"/>
          </a:p>
        </p:txBody>
      </p:sp>
      <p:sp>
        <p:nvSpPr>
          <p:cNvPr id="80" name="文字方塊 79"/>
          <p:cNvSpPr txBox="1"/>
          <p:nvPr/>
        </p:nvSpPr>
        <p:spPr>
          <a:xfrm>
            <a:off x="4277633" y="4509584"/>
            <a:ext cx="53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i="1" dirty="0"/>
              <a:t>HW R</a:t>
            </a:r>
            <a:r>
              <a:rPr lang="en-US" altLang="zh-TW" sz="900" dirty="0"/>
              <a:t>D verify</a:t>
            </a:r>
            <a:endParaRPr lang="zh-TW" altLang="en-US" sz="900" dirty="0"/>
          </a:p>
        </p:txBody>
      </p:sp>
      <p:sp>
        <p:nvSpPr>
          <p:cNvPr id="81" name="文字方塊 80"/>
          <p:cNvSpPr txBox="1"/>
          <p:nvPr/>
        </p:nvSpPr>
        <p:spPr>
          <a:xfrm>
            <a:off x="7839051" y="3908939"/>
            <a:ext cx="7242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HWQA Reliability Test</a:t>
            </a:r>
            <a:endParaRPr lang="zh-TW" altLang="en-US" sz="900" dirty="0"/>
          </a:p>
        </p:txBody>
      </p:sp>
      <p:sp>
        <p:nvSpPr>
          <p:cNvPr id="91" name="文字方塊 90"/>
          <p:cNvSpPr txBox="1"/>
          <p:nvPr/>
        </p:nvSpPr>
        <p:spPr>
          <a:xfrm>
            <a:off x="2518641" y="2378036"/>
            <a:ext cx="671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RD</a:t>
            </a:r>
          </a:p>
          <a:p>
            <a:r>
              <a:rPr lang="en-US" altLang="zh-TW" sz="900" dirty="0"/>
              <a:t>Receive 10pcs</a:t>
            </a:r>
          </a:p>
          <a:p>
            <a:r>
              <a:rPr lang="en-US" altLang="zh-TW" sz="900" dirty="0"/>
              <a:t>sample </a:t>
            </a:r>
            <a:endParaRPr lang="zh-TW" altLang="en-US" sz="900" dirty="0"/>
          </a:p>
        </p:txBody>
      </p:sp>
      <p:sp>
        <p:nvSpPr>
          <p:cNvPr id="43" name="Google Shape;657;p11"/>
          <p:cNvSpPr/>
          <p:nvPr/>
        </p:nvSpPr>
        <p:spPr>
          <a:xfrm>
            <a:off x="3273604" y="297799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657;p11"/>
          <p:cNvSpPr/>
          <p:nvPr/>
        </p:nvSpPr>
        <p:spPr>
          <a:xfrm>
            <a:off x="4706784" y="2978140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542973" y="3874984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rgbClr val="FF0000"/>
                </a:solidFill>
              </a:rPr>
              <a:t>Ship 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To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TW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94" name="Google Shape;657;p11"/>
          <p:cNvSpPr/>
          <p:nvPr/>
        </p:nvSpPr>
        <p:spPr>
          <a:xfrm>
            <a:off x="5482742" y="437790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357409" y="4584078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chemeClr val="accent2">
                    <a:lumMod val="75000"/>
                  </a:schemeClr>
                </a:solidFill>
              </a:rPr>
              <a:t>SW</a:t>
            </a:r>
            <a:r>
              <a:rPr lang="zh-TW" altLang="en-US" sz="1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000" dirty="0">
                <a:solidFill>
                  <a:schemeClr val="accent2">
                    <a:lumMod val="75000"/>
                  </a:schemeClr>
                </a:solidFill>
              </a:rPr>
              <a:t>change</a:t>
            </a:r>
            <a:endParaRPr lang="zh-TW" alt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3" name="Google Shape;657;p11"/>
          <p:cNvSpPr/>
          <p:nvPr/>
        </p:nvSpPr>
        <p:spPr>
          <a:xfrm>
            <a:off x="7228950" y="4377429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622;p11"/>
          <p:cNvSpPr txBox="1"/>
          <p:nvPr/>
        </p:nvSpPr>
        <p:spPr>
          <a:xfrm>
            <a:off x="-64092" y="5374052"/>
            <a:ext cx="110376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altLang="zh-TW" sz="10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en-US" altLang="zh-TW" sz="1000" b="1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nd</a:t>
            </a:r>
            <a:r>
              <a:rPr lang="en-US" altLang="zh-TW" sz="10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source part (non pin to pin)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Certification</a:t>
            </a:r>
            <a:endParaRPr sz="10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606;p11"/>
          <p:cNvSpPr/>
          <p:nvPr/>
        </p:nvSpPr>
        <p:spPr>
          <a:xfrm>
            <a:off x="5359588" y="5482212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直線接點 115"/>
          <p:cNvCxnSpPr/>
          <p:nvPr/>
        </p:nvCxnSpPr>
        <p:spPr>
          <a:xfrm>
            <a:off x="4027588" y="5522783"/>
            <a:ext cx="133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/>
          <p:cNvSpPr txBox="1"/>
          <p:nvPr/>
        </p:nvSpPr>
        <p:spPr>
          <a:xfrm>
            <a:off x="3893822" y="5613315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Pre-test (EMI/EMC/RF)</a:t>
            </a:r>
            <a:endParaRPr lang="zh-TW" altLang="en-US" sz="1000" dirty="0"/>
          </a:p>
        </p:txBody>
      </p:sp>
      <p:sp>
        <p:nvSpPr>
          <p:cNvPr id="118" name="菱形 117"/>
          <p:cNvSpPr/>
          <p:nvPr/>
        </p:nvSpPr>
        <p:spPr>
          <a:xfrm>
            <a:off x="7802948" y="5433370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9" name="文字方塊 118"/>
          <p:cNvSpPr txBox="1"/>
          <p:nvPr/>
        </p:nvSpPr>
        <p:spPr>
          <a:xfrm>
            <a:off x="8098579" y="5217251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Apply BQB/KC</a:t>
            </a:r>
            <a:endParaRPr lang="zh-TW" altLang="en-US" sz="1000" dirty="0"/>
          </a:p>
        </p:txBody>
      </p:sp>
      <p:cxnSp>
        <p:nvCxnSpPr>
          <p:cNvPr id="120" name="直線接點 119"/>
          <p:cNvCxnSpPr/>
          <p:nvPr/>
        </p:nvCxnSpPr>
        <p:spPr>
          <a:xfrm>
            <a:off x="7982355" y="5512324"/>
            <a:ext cx="14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Google Shape;606;p11"/>
          <p:cNvSpPr/>
          <p:nvPr/>
        </p:nvSpPr>
        <p:spPr>
          <a:xfrm>
            <a:off x="9352733" y="5471562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文字方塊 121"/>
          <p:cNvSpPr txBox="1"/>
          <p:nvPr/>
        </p:nvSpPr>
        <p:spPr>
          <a:xfrm>
            <a:off x="9598452" y="4899903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Provide </a:t>
            </a:r>
          </a:p>
          <a:p>
            <a:r>
              <a:rPr lang="en-US" altLang="zh-TW" sz="900" dirty="0"/>
              <a:t>BQB</a:t>
            </a:r>
          </a:p>
          <a:p>
            <a:r>
              <a:rPr lang="en-US" altLang="zh-TW" sz="900" dirty="0"/>
              <a:t>report </a:t>
            </a:r>
          </a:p>
          <a:p>
            <a:r>
              <a:rPr lang="en-US" altLang="zh-TW" sz="900" dirty="0"/>
              <a:t>to ALT</a:t>
            </a:r>
            <a:endParaRPr lang="zh-TW" altLang="en-US" sz="900" dirty="0"/>
          </a:p>
        </p:txBody>
      </p:sp>
      <p:cxnSp>
        <p:nvCxnSpPr>
          <p:cNvPr id="124" name="直線接點 123"/>
          <p:cNvCxnSpPr/>
          <p:nvPr/>
        </p:nvCxnSpPr>
        <p:spPr>
          <a:xfrm>
            <a:off x="6888162" y="4444395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Google Shape;657;p11"/>
          <p:cNvSpPr/>
          <p:nvPr/>
        </p:nvSpPr>
        <p:spPr>
          <a:xfrm>
            <a:off x="7544720" y="437565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8803400" y="3849275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Factory control run</a:t>
            </a:r>
            <a:endParaRPr lang="zh-TW" altLang="en-US" sz="900" dirty="0"/>
          </a:p>
        </p:txBody>
      </p:sp>
      <p:cxnSp>
        <p:nvCxnSpPr>
          <p:cNvPr id="127" name="直線接點 126"/>
          <p:cNvCxnSpPr/>
          <p:nvPr/>
        </p:nvCxnSpPr>
        <p:spPr>
          <a:xfrm>
            <a:off x="3978701" y="4456886"/>
            <a:ext cx="8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字方塊 127"/>
          <p:cNvSpPr txBox="1"/>
          <p:nvPr/>
        </p:nvSpPr>
        <p:spPr>
          <a:xfrm>
            <a:off x="4960464" y="398636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Circuit design+</a:t>
            </a:r>
          </a:p>
          <a:p>
            <a:r>
              <a:rPr lang="en-US" altLang="zh-TW" sz="900" dirty="0"/>
              <a:t>Layout change</a:t>
            </a:r>
            <a:endParaRPr lang="zh-TW" altLang="en-US" sz="900" dirty="0"/>
          </a:p>
        </p:txBody>
      </p:sp>
      <p:cxnSp>
        <p:nvCxnSpPr>
          <p:cNvPr id="129" name="直線接點 128"/>
          <p:cNvCxnSpPr/>
          <p:nvPr/>
        </p:nvCxnSpPr>
        <p:spPr>
          <a:xfrm>
            <a:off x="4975469" y="4447270"/>
            <a:ext cx="5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字方塊 129"/>
          <p:cNvSpPr txBox="1"/>
          <p:nvPr/>
        </p:nvSpPr>
        <p:spPr>
          <a:xfrm>
            <a:off x="5788126" y="4117831"/>
            <a:ext cx="918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PCB Fabrication</a:t>
            </a:r>
            <a:endParaRPr lang="zh-TW" altLang="en-US" sz="900" dirty="0"/>
          </a:p>
        </p:txBody>
      </p:sp>
      <p:sp>
        <p:nvSpPr>
          <p:cNvPr id="131" name="文字方塊 130"/>
          <p:cNvSpPr txBox="1"/>
          <p:nvPr/>
        </p:nvSpPr>
        <p:spPr>
          <a:xfrm>
            <a:off x="6794399" y="3840832"/>
            <a:ext cx="6317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2</a:t>
            </a:r>
            <a:r>
              <a:rPr lang="en-US" altLang="zh-TW" sz="900" baseline="30000" dirty="0"/>
              <a:t>nd</a:t>
            </a:r>
            <a:endParaRPr lang="en-US" altLang="zh-TW" sz="900" dirty="0"/>
          </a:p>
          <a:p>
            <a:r>
              <a:rPr lang="en-US" altLang="zh-TW" sz="900" dirty="0"/>
              <a:t>Sample </a:t>
            </a:r>
          </a:p>
          <a:p>
            <a:r>
              <a:rPr lang="en-US" altLang="zh-TW" sz="900" dirty="0"/>
              <a:t>Build</a:t>
            </a:r>
            <a:endParaRPr lang="zh-TW" altLang="en-US" sz="900" dirty="0"/>
          </a:p>
        </p:txBody>
      </p:sp>
      <p:sp>
        <p:nvSpPr>
          <p:cNvPr id="132" name="文字方塊 131"/>
          <p:cNvSpPr txBox="1"/>
          <p:nvPr/>
        </p:nvSpPr>
        <p:spPr>
          <a:xfrm>
            <a:off x="7292247" y="3823431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rgbClr val="FF0000"/>
                </a:solidFill>
              </a:rPr>
              <a:t>Ship 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To</a:t>
            </a:r>
          </a:p>
          <a:p>
            <a:r>
              <a:rPr lang="en-US" altLang="zh-TW" sz="1000" dirty="0">
                <a:solidFill>
                  <a:srgbClr val="FF0000"/>
                </a:solidFill>
              </a:rPr>
              <a:t>TW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cxnSp>
        <p:nvCxnSpPr>
          <p:cNvPr id="133" name="直線接點 132"/>
          <p:cNvCxnSpPr/>
          <p:nvPr/>
        </p:nvCxnSpPr>
        <p:spPr>
          <a:xfrm>
            <a:off x="7690770" y="4435303"/>
            <a:ext cx="108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Google Shape;657;p11"/>
          <p:cNvSpPr/>
          <p:nvPr/>
        </p:nvSpPr>
        <p:spPr>
          <a:xfrm>
            <a:off x="8775295" y="438361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直線接點 134"/>
          <p:cNvCxnSpPr/>
          <p:nvPr/>
        </p:nvCxnSpPr>
        <p:spPr>
          <a:xfrm>
            <a:off x="8921345" y="4430701"/>
            <a:ext cx="3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字方塊 137"/>
          <p:cNvSpPr txBox="1"/>
          <p:nvPr/>
        </p:nvSpPr>
        <p:spPr>
          <a:xfrm>
            <a:off x="7959535" y="5557799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Pre-test (EMI/EMC/RF)</a:t>
            </a:r>
            <a:endParaRPr lang="zh-TW" altLang="en-US" sz="1000" dirty="0"/>
          </a:p>
        </p:txBody>
      </p:sp>
      <p:sp>
        <p:nvSpPr>
          <p:cNvPr id="139" name="Google Shape;657;p11"/>
          <p:cNvSpPr/>
          <p:nvPr/>
        </p:nvSpPr>
        <p:spPr>
          <a:xfrm>
            <a:off x="9178505" y="437467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文字方塊 140"/>
          <p:cNvSpPr txBox="1"/>
          <p:nvPr/>
        </p:nvSpPr>
        <p:spPr>
          <a:xfrm>
            <a:off x="4132337" y="442790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dirty="0"/>
              <a:t>CNY</a:t>
            </a:r>
            <a:endParaRPr lang="zh-TW" altLang="en-US" sz="1100" dirty="0"/>
          </a:p>
        </p:txBody>
      </p:sp>
      <p:sp>
        <p:nvSpPr>
          <p:cNvPr id="142" name="文字方塊 141"/>
          <p:cNvSpPr txBox="1"/>
          <p:nvPr/>
        </p:nvSpPr>
        <p:spPr>
          <a:xfrm>
            <a:off x="634158" y="142298"/>
            <a:ext cx="2901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i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Milestone</a:t>
            </a:r>
            <a:r>
              <a:rPr lang="zh-TW" altLang="en-US" sz="2800" b="1" i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TW" sz="2800" b="1" i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Eagle</a:t>
            </a:r>
            <a:endParaRPr lang="zh-TW" altLang="en-US" sz="2800" b="1" i="1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4895557" y="3754524"/>
            <a:ext cx="0" cy="5626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4143573" y="3411207"/>
            <a:ext cx="159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Target Risk Buy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3" name="菱形 122"/>
          <p:cNvSpPr/>
          <p:nvPr/>
        </p:nvSpPr>
        <p:spPr>
          <a:xfrm>
            <a:off x="4796062" y="4379519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6" name="菱形 145"/>
          <p:cNvSpPr/>
          <p:nvPr/>
        </p:nvSpPr>
        <p:spPr>
          <a:xfrm>
            <a:off x="5659913" y="2979134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7" name="直線單箭頭接點 26"/>
          <p:cNvCxnSpPr/>
          <p:nvPr/>
        </p:nvCxnSpPr>
        <p:spPr>
          <a:xfrm>
            <a:off x="5828694" y="3068297"/>
            <a:ext cx="1152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5963312" y="2766513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BMT</a:t>
            </a:r>
            <a:endParaRPr lang="zh-TW" altLang="en-US" sz="1200" dirty="0"/>
          </a:p>
        </p:txBody>
      </p:sp>
      <p:cxnSp>
        <p:nvCxnSpPr>
          <p:cNvPr id="82" name="Google Shape;584;p11"/>
          <p:cNvCxnSpPr/>
          <p:nvPr/>
        </p:nvCxnSpPr>
        <p:spPr>
          <a:xfrm flipH="1">
            <a:off x="2077925" y="737204"/>
            <a:ext cx="13162" cy="5688000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83" name="直線單箭頭接點 82"/>
          <p:cNvCxnSpPr/>
          <p:nvPr/>
        </p:nvCxnSpPr>
        <p:spPr>
          <a:xfrm>
            <a:off x="9616124" y="4441642"/>
            <a:ext cx="1152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6" name="文字方塊 85"/>
          <p:cNvSpPr txBox="1"/>
          <p:nvPr/>
        </p:nvSpPr>
        <p:spPr>
          <a:xfrm>
            <a:off x="9569013" y="4469481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BMT</a:t>
            </a:r>
            <a:endParaRPr lang="zh-TW" altLang="en-US" sz="1200" dirty="0"/>
          </a:p>
        </p:txBody>
      </p:sp>
      <p:sp>
        <p:nvSpPr>
          <p:cNvPr id="89" name="Google Shape;581;p11"/>
          <p:cNvSpPr txBox="1"/>
          <p:nvPr/>
        </p:nvSpPr>
        <p:spPr>
          <a:xfrm>
            <a:off x="266723" y="2040594"/>
            <a:ext cx="819150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altLang="zh-TW" sz="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Reset IC</a:t>
            </a:r>
            <a:endParaRPr sz="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6704680" y="2562876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RD</a:t>
            </a:r>
            <a:r>
              <a:rPr lang="zh-TW" altLang="en-US" sz="900" dirty="0"/>
              <a:t> </a:t>
            </a:r>
            <a:r>
              <a:rPr lang="en-US" altLang="zh-TW" sz="900" dirty="0"/>
              <a:t>release EC</a:t>
            </a:r>
            <a:endParaRPr lang="zh-TW" altLang="en-US" sz="900" dirty="0"/>
          </a:p>
        </p:txBody>
      </p:sp>
      <p:sp>
        <p:nvSpPr>
          <p:cNvPr id="107" name="Google Shape;657;p11"/>
          <p:cNvSpPr/>
          <p:nvPr/>
        </p:nvSpPr>
        <p:spPr>
          <a:xfrm>
            <a:off x="10786245" y="438252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文字方塊 110"/>
          <p:cNvSpPr txBox="1"/>
          <p:nvPr/>
        </p:nvSpPr>
        <p:spPr>
          <a:xfrm>
            <a:off x="10684578" y="4548110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RD</a:t>
            </a:r>
            <a:r>
              <a:rPr lang="zh-TW" altLang="en-US" sz="900" dirty="0"/>
              <a:t> </a:t>
            </a:r>
            <a:r>
              <a:rPr lang="en-US" altLang="zh-TW" sz="900" dirty="0"/>
              <a:t>release EC</a:t>
            </a:r>
            <a:endParaRPr lang="zh-TW" altLang="en-US" sz="900" dirty="0"/>
          </a:p>
        </p:txBody>
      </p:sp>
      <p:sp>
        <p:nvSpPr>
          <p:cNvPr id="102" name="Google Shape;657;p11"/>
          <p:cNvSpPr/>
          <p:nvPr/>
        </p:nvSpPr>
        <p:spPr>
          <a:xfrm>
            <a:off x="1710538" y="438252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657;p11"/>
          <p:cNvSpPr/>
          <p:nvPr/>
        </p:nvSpPr>
        <p:spPr>
          <a:xfrm>
            <a:off x="6742112" y="4379769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" name="直線接點 86"/>
          <p:cNvCxnSpPr/>
          <p:nvPr/>
        </p:nvCxnSpPr>
        <p:spPr>
          <a:xfrm>
            <a:off x="5628792" y="4444395"/>
            <a:ext cx="115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Google Shape;657;p11"/>
          <p:cNvSpPr/>
          <p:nvPr/>
        </p:nvSpPr>
        <p:spPr>
          <a:xfrm>
            <a:off x="5204901" y="2990419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文字方塊 84"/>
          <p:cNvSpPr txBox="1"/>
          <p:nvPr/>
        </p:nvSpPr>
        <p:spPr>
          <a:xfrm>
            <a:off x="5315504" y="227550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 smtClean="0">
                <a:solidFill>
                  <a:srgbClr val="FF0000"/>
                </a:solidFill>
              </a:rPr>
              <a:t>Sample</a:t>
            </a:r>
          </a:p>
          <a:p>
            <a:r>
              <a:rPr lang="en-US" altLang="zh-TW" sz="1000" dirty="0" smtClean="0">
                <a:solidFill>
                  <a:srgbClr val="FF0000"/>
                </a:solidFill>
              </a:rPr>
              <a:t>Ship </a:t>
            </a:r>
            <a:endParaRPr lang="en-US" altLang="zh-TW" sz="1000" dirty="0">
              <a:solidFill>
                <a:srgbClr val="FF0000"/>
              </a:solidFill>
            </a:endParaRPr>
          </a:p>
          <a:p>
            <a:r>
              <a:rPr lang="en-US" altLang="zh-TW" sz="1000" dirty="0">
                <a:solidFill>
                  <a:srgbClr val="FF0000"/>
                </a:solidFill>
              </a:rPr>
              <a:t>To</a:t>
            </a:r>
          </a:p>
          <a:p>
            <a:r>
              <a:rPr lang="en-US" altLang="zh-TW" sz="1000" dirty="0" smtClean="0">
                <a:solidFill>
                  <a:srgbClr val="FF0000"/>
                </a:solidFill>
              </a:rPr>
              <a:t>KR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90" name="文字方塊 89"/>
          <p:cNvSpPr txBox="1"/>
          <p:nvPr/>
        </p:nvSpPr>
        <p:spPr>
          <a:xfrm>
            <a:off x="9156433" y="4523279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 smtClean="0">
                <a:solidFill>
                  <a:srgbClr val="FF0000"/>
                </a:solidFill>
              </a:rPr>
              <a:t>Sample</a:t>
            </a:r>
          </a:p>
          <a:p>
            <a:r>
              <a:rPr lang="en-US" altLang="zh-TW" sz="1000" dirty="0" smtClean="0">
                <a:solidFill>
                  <a:srgbClr val="FF0000"/>
                </a:solidFill>
              </a:rPr>
              <a:t>Ship </a:t>
            </a:r>
            <a:endParaRPr lang="en-US" altLang="zh-TW" sz="1000" dirty="0">
              <a:solidFill>
                <a:srgbClr val="FF0000"/>
              </a:solidFill>
            </a:endParaRPr>
          </a:p>
          <a:p>
            <a:r>
              <a:rPr lang="en-US" altLang="zh-TW" sz="1000" dirty="0">
                <a:solidFill>
                  <a:srgbClr val="FF0000"/>
                </a:solidFill>
              </a:rPr>
              <a:t>To</a:t>
            </a:r>
          </a:p>
          <a:p>
            <a:r>
              <a:rPr lang="en-US" altLang="zh-TW" sz="1000" dirty="0" smtClean="0">
                <a:solidFill>
                  <a:srgbClr val="FF0000"/>
                </a:solidFill>
              </a:rPr>
              <a:t>KR</a:t>
            </a:r>
            <a:endParaRPr lang="zh-TW" altLang="en-US" sz="1000" dirty="0">
              <a:solidFill>
                <a:srgbClr val="FF0000"/>
              </a:solidFill>
            </a:endParaRPr>
          </a:p>
        </p:txBody>
      </p:sp>
      <p:sp>
        <p:nvSpPr>
          <p:cNvPr id="95" name="Google Shape;657;p11"/>
          <p:cNvSpPr/>
          <p:nvPr/>
        </p:nvSpPr>
        <p:spPr>
          <a:xfrm>
            <a:off x="9525427" y="4375921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直線接點 95"/>
          <p:cNvCxnSpPr/>
          <p:nvPr/>
        </p:nvCxnSpPr>
        <p:spPr>
          <a:xfrm>
            <a:off x="2105457" y="2148544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Google Shape;657;p11"/>
          <p:cNvSpPr/>
          <p:nvPr/>
        </p:nvSpPr>
        <p:spPr>
          <a:xfrm>
            <a:off x="2445616" y="209345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657;p11"/>
          <p:cNvSpPr/>
          <p:nvPr/>
        </p:nvSpPr>
        <p:spPr>
          <a:xfrm>
            <a:off x="1977263" y="209345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2100892" y="1575964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Factory control run</a:t>
            </a:r>
            <a:endParaRPr lang="zh-TW" altLang="en-US" sz="900" dirty="0"/>
          </a:p>
        </p:txBody>
      </p:sp>
      <p:sp>
        <p:nvSpPr>
          <p:cNvPr id="103" name="Google Shape;634;p11"/>
          <p:cNvSpPr/>
          <p:nvPr/>
        </p:nvSpPr>
        <p:spPr>
          <a:xfrm>
            <a:off x="2803790" y="1556486"/>
            <a:ext cx="4548825" cy="48106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5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sng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PIN to PIN Part (ALT </a:t>
            </a:r>
            <a:r>
              <a:rPr lang="en-US" sz="1050" b="1" u="sng" dirty="0" smtClean="0">
                <a:solidFill>
                  <a:srgbClr val="FF0000"/>
                </a:solidFill>
                <a:ea typeface="Arial"/>
                <a:cs typeface="Arial"/>
                <a:sym typeface="Arial"/>
              </a:rPr>
              <a:t>to check sample </a:t>
            </a:r>
            <a:r>
              <a:rPr lang="en-US" sz="1050" b="1" u="sng" dirty="0" err="1" smtClean="0">
                <a:solidFill>
                  <a:srgbClr val="FF0000"/>
                </a:solidFill>
                <a:ea typeface="Arial"/>
                <a:cs typeface="Arial"/>
                <a:sym typeface="Arial"/>
              </a:rPr>
              <a:t>Qty</a:t>
            </a:r>
            <a:r>
              <a:rPr lang="en-US" sz="1050" b="1" u="sng" dirty="0" smtClean="0">
                <a:solidFill>
                  <a:srgbClr val="FF0000"/>
                </a:solidFill>
                <a:ea typeface="Arial"/>
                <a:cs typeface="Arial"/>
                <a:sym typeface="Arial"/>
              </a:rPr>
              <a:t> to Korea??)</a:t>
            </a:r>
          </a:p>
          <a:p>
            <a:pPr lvl="0"/>
            <a:r>
              <a:rPr lang="en-US" sz="1050" b="0" i="0" u="none" strike="noStrike" cap="none" dirty="0" smtClean="0">
                <a:solidFill>
                  <a:srgbClr val="0000FF"/>
                </a:solidFill>
                <a:ea typeface="Arial"/>
                <a:cs typeface="Arial"/>
                <a:sym typeface="Arial"/>
              </a:rPr>
              <a:t>Main source: </a:t>
            </a:r>
            <a:r>
              <a:rPr lang="en-US" sz="1050" b="0" i="0" u="none" strike="noStrike" cap="none" dirty="0" err="1" smtClean="0">
                <a:solidFill>
                  <a:srgbClr val="0000FF"/>
                </a:solidFill>
                <a:ea typeface="Arial"/>
                <a:cs typeface="Arial"/>
                <a:sym typeface="Arial"/>
              </a:rPr>
              <a:t>Fiti</a:t>
            </a:r>
            <a:r>
              <a:rPr lang="en-US" sz="1050" b="0" i="0" u="none" strike="noStrike" cap="none" dirty="0" smtClean="0">
                <a:solidFill>
                  <a:srgbClr val="0000FF"/>
                </a:solidFill>
                <a:ea typeface="Arial"/>
                <a:cs typeface="Arial"/>
                <a:sym typeface="Arial"/>
              </a:rPr>
              <a:t> FFP6809-29CS3GTR</a:t>
            </a:r>
            <a:r>
              <a:rPr lang="en-US" sz="1050" dirty="0" smtClean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 2</a:t>
            </a:r>
            <a:r>
              <a:rPr lang="en-US" sz="1050" baseline="30000" dirty="0" smtClean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nd  </a:t>
            </a:r>
            <a:r>
              <a:rPr lang="en-US" sz="1050" dirty="0" smtClean="0">
                <a:solidFill>
                  <a:srgbClr val="0000FF"/>
                </a:solidFill>
                <a:ea typeface="Arial"/>
                <a:cs typeface="Arial"/>
                <a:sym typeface="Wingdings" panose="05000000000000000000" pitchFamily="2" charset="2"/>
              </a:rPr>
              <a:t>source: 3Peak TPV809S-3TR</a:t>
            </a:r>
            <a:endParaRPr lang="en-US" sz="105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Wingdings" panose="05000000000000000000" pitchFamily="2" charset="2"/>
            </a:endParaRPr>
          </a:p>
          <a:p>
            <a:pPr lvl="0"/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1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800" b="0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944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246</Words>
  <Application>Microsoft Office PowerPoint</Application>
  <PresentationFormat>寬螢幕</PresentationFormat>
  <Paragraphs>274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JBD 專案管理一處業務二部業務一課(盧盈瑄)</dc:creator>
  <cp:lastModifiedBy>JBD 專案管理一處業務二部業務一課(盧盈瑄)</cp:lastModifiedBy>
  <cp:revision>2</cp:revision>
  <dcterms:created xsi:type="dcterms:W3CDTF">2021-12-24T03:10:51Z</dcterms:created>
  <dcterms:modified xsi:type="dcterms:W3CDTF">2021-12-24T03:23:24Z</dcterms:modified>
</cp:coreProperties>
</file>